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2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embeddedFontLs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Roboto Slab" panose="020B060402020202020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B99D52-3C2A-45A6-B50F-4CB0A61EC3C5}">
  <a:tblStyle styleId="{30B99D52-3C2A-45A6-B50F-4CB0A61EC3C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1" name="Google Shape;3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6" name="Google Shape;4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1" name="Google Shape;4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2" name="Google Shape;4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8" name="Google Shape;51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 descr="Tex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6285" y="170012"/>
            <a:ext cx="3259957" cy="84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3097" y="4221866"/>
            <a:ext cx="4252401" cy="25549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089" y="267664"/>
            <a:ext cx="5296417" cy="38131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4496" y="1168421"/>
            <a:ext cx="4823534" cy="291235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00063" y="4221866"/>
            <a:ext cx="4252401" cy="255490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title"/>
          </p:nvPr>
        </p:nvSpPr>
        <p:spPr>
          <a:xfrm>
            <a:off x="594359" y="1209086"/>
            <a:ext cx="4046913" cy="481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Roboto Slab"/>
              <a:buNone/>
            </a:pP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>Lecture schedule</a:t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000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0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1600" b="1">
                <a:latin typeface="Roboto Slab"/>
                <a:ea typeface="Roboto Slab"/>
                <a:cs typeface="Roboto Slab"/>
                <a:sym typeface="Roboto Slab"/>
              </a:rPr>
              <a:t>Note: </a:t>
            </a:r>
            <a:r>
              <a:rPr lang="en-IN" sz="1600">
                <a:latin typeface="Roboto Slab"/>
                <a:ea typeface="Roboto Slab"/>
                <a:cs typeface="Roboto Slab"/>
                <a:sym typeface="Roboto Slab"/>
              </a:rPr>
              <a:t>This schedule is applicable to the GIM course only.</a:t>
            </a:r>
            <a:endParaRPr sz="4900"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56168" y="2569464"/>
            <a:ext cx="242107" cy="1340860"/>
            <a:chOff x="56168" y="2761488"/>
            <a:chExt cx="242107" cy="1340860"/>
          </a:xfrm>
        </p:grpSpPr>
        <p:sp>
          <p:nvSpPr>
            <p:cNvPr id="268" name="Google Shape;268;p25"/>
            <p:cNvSpPr/>
            <p:nvPr/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5"/>
            <p:cNvSpPr/>
            <p:nvPr/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5"/>
            <p:cNvSpPr/>
            <p:nvPr/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5"/>
            <p:cNvSpPr/>
            <p:nvPr/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>
            <a:off x="5614416" y="457895"/>
            <a:ext cx="6117335" cy="5695320"/>
            <a:chOff x="0" y="695"/>
            <a:chExt cx="6117335" cy="5695320"/>
          </a:xfrm>
        </p:grpSpPr>
        <p:sp>
          <p:nvSpPr>
            <p:cNvPr id="290" name="Google Shape;290;p25"/>
            <p:cNvSpPr/>
            <p:nvPr/>
          </p:nvSpPr>
          <p:spPr>
            <a:xfrm>
              <a:off x="0" y="695"/>
              <a:ext cx="6117335" cy="162723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92238" y="366823"/>
              <a:ext cx="894979" cy="89497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879455" y="695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5"/>
            <p:cNvSpPr txBox="1"/>
            <p:nvPr/>
          </p:nvSpPr>
          <p:spPr>
            <a:xfrm>
              <a:off x="1879455" y="695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2200" tIns="172200" rIns="172200" bIns="172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Days – Design &amp; Creativity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0" y="2034738"/>
              <a:ext cx="6117335" cy="162723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492238" y="2400866"/>
              <a:ext cx="894979" cy="89497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879455" y="2034738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 txBox="1"/>
            <p:nvPr/>
          </p:nvSpPr>
          <p:spPr>
            <a:xfrm>
              <a:off x="1879455" y="2034738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2200" tIns="172200" rIns="172200" bIns="172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Day – Imagination or Coding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0" y="4068781"/>
              <a:ext cx="6117335" cy="1627234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92238" y="4434909"/>
              <a:ext cx="894979" cy="89497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1879455" y="4068781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1879455" y="4068781"/>
              <a:ext cx="4237880" cy="1627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2200" tIns="172200" rIns="172200" bIns="172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Days - Logics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/>
          <p:nvPr/>
        </p:nvSpPr>
        <p:spPr>
          <a:xfrm rot="-54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IN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Daily </a:t>
            </a:r>
            <a:br>
              <a:rPr lang="en-IN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1Hour</a:t>
            </a:r>
            <a:br>
              <a:rPr lang="en-IN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Flow</a:t>
            </a:r>
            <a:endParaRPr/>
          </a:p>
        </p:txBody>
      </p:sp>
      <p:pic>
        <p:nvPicPr>
          <p:cNvPr id="308" name="Google Shape;308;p26" descr="A diagram of a lecture fl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043" y="-2021"/>
            <a:ext cx="4853464" cy="686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/>
          <p:nvPr/>
        </p:nvSpPr>
        <p:spPr>
          <a:xfrm>
            <a:off x="486137" y="416688"/>
            <a:ext cx="11273700" cy="6020700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2862947" y="1064925"/>
            <a:ext cx="949491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 GIM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1640684" y="1873079"/>
            <a:ext cx="21895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Submission 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Classroom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2468672" y="3134949"/>
            <a:ext cx="1343766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049922" y="4055341"/>
            <a:ext cx="762516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2065613" y="4927975"/>
            <a:ext cx="174682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Conference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Selection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4850252" y="5066474"/>
            <a:ext cx="21344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Master Course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7968778" y="4883580"/>
            <a:ext cx="17352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Visit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7968772" y="4240000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Submission with 80% Min.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7968775" y="3479050"/>
            <a:ext cx="388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 Final Examination with 80% Min.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7982673" y="1908397"/>
            <a:ext cx="21956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Placement Procedure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8063066" y="1072147"/>
            <a:ext cx="1546705" cy="36929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100% Job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7982673" y="2718100"/>
            <a:ext cx="21703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Certificate Procedure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5072194" y="2093063"/>
            <a:ext cx="1701468" cy="13859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5239953" y="2196244"/>
            <a:ext cx="137383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GIM/Master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27"/>
          <p:cNvCxnSpPr>
            <a:stCxn id="314" idx="2"/>
          </p:cNvCxnSpPr>
          <p:nvPr/>
        </p:nvCxnSpPr>
        <p:spPr>
          <a:xfrm>
            <a:off x="3337693" y="1434258"/>
            <a:ext cx="300" cy="43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3346259" y="2607769"/>
            <a:ext cx="311" cy="4388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0" name="Google Shape;330;p27"/>
          <p:cNvCxnSpPr/>
          <p:nvPr/>
        </p:nvCxnSpPr>
        <p:spPr>
          <a:xfrm>
            <a:off x="3354825" y="3557897"/>
            <a:ext cx="311" cy="4388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27"/>
          <p:cNvCxnSpPr/>
          <p:nvPr/>
        </p:nvCxnSpPr>
        <p:spPr>
          <a:xfrm>
            <a:off x="3354825" y="4424674"/>
            <a:ext cx="311" cy="43882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2" name="Google Shape;332;p27"/>
          <p:cNvCxnSpPr/>
          <p:nvPr/>
        </p:nvCxnSpPr>
        <p:spPr>
          <a:xfrm>
            <a:off x="4054547" y="5268630"/>
            <a:ext cx="627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3" name="Google Shape;333;p27"/>
          <p:cNvCxnSpPr/>
          <p:nvPr/>
        </p:nvCxnSpPr>
        <p:spPr>
          <a:xfrm>
            <a:off x="7152854" y="5268630"/>
            <a:ext cx="627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4" name="Google Shape;334;p27"/>
          <p:cNvCxnSpPr/>
          <p:nvPr/>
        </p:nvCxnSpPr>
        <p:spPr>
          <a:xfrm rot="10800000">
            <a:off x="8759401" y="4609340"/>
            <a:ext cx="0" cy="321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5" name="Google Shape;335;p27"/>
          <p:cNvCxnSpPr/>
          <p:nvPr/>
        </p:nvCxnSpPr>
        <p:spPr>
          <a:xfrm>
            <a:off x="12574562" y="8765499"/>
            <a:ext cx="627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6" name="Google Shape;336;p27"/>
          <p:cNvCxnSpPr/>
          <p:nvPr/>
        </p:nvCxnSpPr>
        <p:spPr>
          <a:xfrm rot="10800000">
            <a:off x="8759401" y="3892015"/>
            <a:ext cx="0" cy="321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7" name="Google Shape;337;p27"/>
          <p:cNvCxnSpPr/>
          <p:nvPr/>
        </p:nvCxnSpPr>
        <p:spPr>
          <a:xfrm>
            <a:off x="12574562" y="8048174"/>
            <a:ext cx="627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8" name="Google Shape;338;p27"/>
          <p:cNvCxnSpPr/>
          <p:nvPr/>
        </p:nvCxnSpPr>
        <p:spPr>
          <a:xfrm rot="10800000">
            <a:off x="8759401" y="3157266"/>
            <a:ext cx="0" cy="321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9" name="Google Shape;339;p27"/>
          <p:cNvCxnSpPr/>
          <p:nvPr/>
        </p:nvCxnSpPr>
        <p:spPr>
          <a:xfrm>
            <a:off x="12574562" y="7313425"/>
            <a:ext cx="62702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0" name="Google Shape;340;p27"/>
          <p:cNvCxnSpPr/>
          <p:nvPr/>
        </p:nvCxnSpPr>
        <p:spPr>
          <a:xfrm rot="10800000">
            <a:off x="8759401" y="2358516"/>
            <a:ext cx="0" cy="321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1" name="Google Shape;341;p27"/>
          <p:cNvCxnSpPr/>
          <p:nvPr/>
        </p:nvCxnSpPr>
        <p:spPr>
          <a:xfrm rot="10800000">
            <a:off x="8759401" y="1586609"/>
            <a:ext cx="0" cy="3217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8" descr="A close-up of a maz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9091" b="20718"/>
          <a:stretch/>
        </p:blipFill>
        <p:spPr>
          <a:xfrm>
            <a:off x="20" y="256042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E6E6">
                  <a:alpha val="67058"/>
                </a:srgbClr>
              </a:gs>
              <a:gs pos="10000">
                <a:srgbClr val="E7E6E6">
                  <a:alpha val="67058"/>
                </a:srgbClr>
              </a:gs>
              <a:gs pos="85000">
                <a:srgbClr val="E7E6E6">
                  <a:alpha val="96078"/>
                </a:srgbClr>
              </a:gs>
              <a:gs pos="100000">
                <a:srgbClr val="E7E6E6">
                  <a:alpha val="96078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IN">
                <a:latin typeface="Roboto Slab"/>
                <a:ea typeface="Roboto Slab"/>
                <a:cs typeface="Roboto Slab"/>
                <a:sym typeface="Roboto Slab"/>
              </a:rPr>
              <a:t>Weekly schedule</a:t>
            </a:r>
            <a:endParaRPr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838200" y="2260758"/>
            <a:ext cx="10515600" cy="3481071"/>
            <a:chOff x="0" y="435133"/>
            <a:chExt cx="10515600" cy="3481071"/>
          </a:xfrm>
        </p:grpSpPr>
        <p:cxnSp>
          <p:nvCxnSpPr>
            <p:cNvPr id="350" name="Google Shape;350;p28"/>
            <p:cNvCxnSpPr/>
            <p:nvPr/>
          </p:nvCxnSpPr>
          <p:spPr>
            <a:xfrm>
              <a:off x="0" y="2175669"/>
              <a:ext cx="10515600" cy="0"/>
            </a:xfrm>
            <a:prstGeom prst="straightConnector1">
              <a:avLst/>
            </a:prstGeom>
            <a:solidFill>
              <a:schemeClr val="lt1">
                <a:alpha val="89019"/>
              </a:schemeClr>
            </a:solidFill>
            <a:ln w="1905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triangle" w="lg" len="lg"/>
            </a:ln>
          </p:spPr>
        </p:cxnSp>
        <p:sp>
          <p:nvSpPr>
            <p:cNvPr id="351" name="Google Shape;351;p28"/>
            <p:cNvSpPr/>
            <p:nvPr/>
          </p:nvSpPr>
          <p:spPr>
            <a:xfrm rot="8100000">
              <a:off x="66922" y="501406"/>
              <a:ext cx="319993" cy="319993"/>
            </a:xfrm>
            <a:prstGeom prst="teardrop">
              <a:avLst>
                <a:gd name="adj" fmla="val 115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02470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53188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8"/>
            <p:cNvSpPr txBox="1"/>
            <p:nvPr/>
          </p:nvSpPr>
          <p:spPr>
            <a:xfrm>
              <a:off x="453188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0" rIns="95250" bIns="1428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453188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 txBox="1"/>
            <p:nvPr/>
          </p:nvSpPr>
          <p:spPr>
            <a:xfrm>
              <a:off x="453188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Monday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28"/>
            <p:cNvCxnSpPr/>
            <p:nvPr/>
          </p:nvCxnSpPr>
          <p:spPr>
            <a:xfrm>
              <a:off x="226918" y="887672"/>
              <a:ext cx="0" cy="1287996"/>
            </a:xfrm>
            <a:prstGeom prst="straightConnector1">
              <a:avLst/>
            </a:prstGeom>
            <a:noFill/>
            <a:ln w="12700" cap="flat" cmpd="sng">
              <a:solidFill>
                <a:srgbClr val="4372C3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58" name="Google Shape;358;p28"/>
            <p:cNvSpPr/>
            <p:nvPr/>
          </p:nvSpPr>
          <p:spPr>
            <a:xfrm>
              <a:off x="185317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rot="-2700000">
              <a:off x="1817037" y="3529937"/>
              <a:ext cx="319993" cy="319993"/>
            </a:xfrm>
            <a:prstGeom prst="teardrop">
              <a:avLst>
                <a:gd name="adj" fmla="val 115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852585" y="3565486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2203303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8"/>
            <p:cNvSpPr txBox="1"/>
            <p:nvPr/>
          </p:nvSpPr>
          <p:spPr>
            <a:xfrm>
              <a:off x="2203303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2875" rIns="0" bIns="952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2203303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 txBox="1"/>
            <p:nvPr/>
          </p:nvSpPr>
          <p:spPr>
            <a:xfrm>
              <a:off x="2203303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Tuesday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" name="Google Shape;365;p28"/>
            <p:cNvCxnSpPr/>
            <p:nvPr/>
          </p:nvCxnSpPr>
          <p:spPr>
            <a:xfrm>
              <a:off x="1977034" y="2175669"/>
              <a:ext cx="0" cy="1287996"/>
            </a:xfrm>
            <a:prstGeom prst="straightConnector1">
              <a:avLst/>
            </a:prstGeom>
            <a:noFill/>
            <a:ln w="12700" cap="flat" cmpd="sng">
              <a:solidFill>
                <a:srgbClr val="4372C3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66" name="Google Shape;366;p28"/>
            <p:cNvSpPr/>
            <p:nvPr/>
          </p:nvSpPr>
          <p:spPr>
            <a:xfrm>
              <a:off x="1935432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rot="8100000">
              <a:off x="3567152" y="501406"/>
              <a:ext cx="319993" cy="319993"/>
            </a:xfrm>
            <a:prstGeom prst="teardrop">
              <a:avLst>
                <a:gd name="adj" fmla="val 115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3602701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395341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8"/>
            <p:cNvSpPr txBox="1"/>
            <p:nvPr/>
          </p:nvSpPr>
          <p:spPr>
            <a:xfrm>
              <a:off x="395341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0" rIns="95250" bIns="1428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Professional Wear(Formal Shirt, Pant, Belt, Socks, In-Shirt)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395341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8"/>
            <p:cNvSpPr txBox="1"/>
            <p:nvPr/>
          </p:nvSpPr>
          <p:spPr>
            <a:xfrm>
              <a:off x="395341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Wednesday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" name="Google Shape;373;p28"/>
            <p:cNvCxnSpPr/>
            <p:nvPr/>
          </p:nvCxnSpPr>
          <p:spPr>
            <a:xfrm>
              <a:off x="3727149" y="887672"/>
              <a:ext cx="0" cy="1287996"/>
            </a:xfrm>
            <a:prstGeom prst="straightConnector1">
              <a:avLst/>
            </a:prstGeom>
            <a:noFill/>
            <a:ln w="12700" cap="flat" cmpd="sng">
              <a:solidFill>
                <a:srgbClr val="4372C3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74" name="Google Shape;374;p28"/>
            <p:cNvSpPr/>
            <p:nvPr/>
          </p:nvSpPr>
          <p:spPr>
            <a:xfrm>
              <a:off x="3685547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 rot="-2700000">
              <a:off x="5317268" y="3529937"/>
              <a:ext cx="319993" cy="319993"/>
            </a:xfrm>
            <a:prstGeom prst="teardrop">
              <a:avLst>
                <a:gd name="adj" fmla="val 115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352816" y="3565486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703534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8"/>
            <p:cNvSpPr txBox="1"/>
            <p:nvPr/>
          </p:nvSpPr>
          <p:spPr>
            <a:xfrm>
              <a:off x="5703534" y="2175669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2875" rIns="0" bIns="952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Casual Wear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703534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8"/>
            <p:cNvSpPr txBox="1"/>
            <p:nvPr/>
          </p:nvSpPr>
          <p:spPr>
            <a:xfrm>
              <a:off x="5703534" y="3463665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Thursday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" name="Google Shape;381;p28"/>
            <p:cNvCxnSpPr/>
            <p:nvPr/>
          </p:nvCxnSpPr>
          <p:spPr>
            <a:xfrm>
              <a:off x="5477264" y="2175669"/>
              <a:ext cx="0" cy="1287996"/>
            </a:xfrm>
            <a:prstGeom prst="straightConnector1">
              <a:avLst/>
            </a:prstGeom>
            <a:noFill/>
            <a:ln w="12700" cap="flat" cmpd="sng">
              <a:solidFill>
                <a:srgbClr val="4372C3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82" name="Google Shape;382;p28"/>
            <p:cNvSpPr/>
            <p:nvPr/>
          </p:nvSpPr>
          <p:spPr>
            <a:xfrm>
              <a:off x="5435663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8100000">
              <a:off x="7067383" y="501406"/>
              <a:ext cx="319993" cy="319993"/>
            </a:xfrm>
            <a:prstGeom prst="teardrop">
              <a:avLst>
                <a:gd name="adj" fmla="val 115000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7102931" y="536955"/>
              <a:ext cx="248896" cy="248896"/>
            </a:xfrm>
            <a:prstGeom prst="ellipse">
              <a:avLst/>
            </a:prstGeom>
            <a:solidFill>
              <a:schemeClr val="lt1">
                <a:alpha val="8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745364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 txBox="1"/>
            <p:nvPr/>
          </p:nvSpPr>
          <p:spPr>
            <a:xfrm>
              <a:off x="7453649" y="887672"/>
              <a:ext cx="2916487" cy="128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0" rIns="95250" bIns="1428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I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RNW T-Shirt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745364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 txBox="1"/>
            <p:nvPr/>
          </p:nvSpPr>
          <p:spPr>
            <a:xfrm>
              <a:off x="7453649" y="435133"/>
              <a:ext cx="2916487" cy="452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1270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IN" sz="20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Friday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" name="Google Shape;389;p28"/>
            <p:cNvCxnSpPr/>
            <p:nvPr/>
          </p:nvCxnSpPr>
          <p:spPr>
            <a:xfrm>
              <a:off x="7227380" y="887672"/>
              <a:ext cx="0" cy="1287996"/>
            </a:xfrm>
            <a:prstGeom prst="straightConnector1">
              <a:avLst/>
            </a:prstGeom>
            <a:noFill/>
            <a:ln w="12700" cap="flat" cmpd="sng">
              <a:solidFill>
                <a:srgbClr val="4372C3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390" name="Google Shape;390;p28"/>
            <p:cNvSpPr/>
            <p:nvPr/>
          </p:nvSpPr>
          <p:spPr>
            <a:xfrm>
              <a:off x="7185778" y="2134940"/>
              <a:ext cx="81457" cy="81457"/>
            </a:xfrm>
            <a:prstGeom prst="ellipse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28"/>
          <p:cNvSpPr/>
          <p:nvPr/>
        </p:nvSpPr>
        <p:spPr>
          <a:xfrm rot="-2700000">
            <a:off x="9120537" y="5355561"/>
            <a:ext cx="319993" cy="319993"/>
          </a:xfrm>
          <a:prstGeom prst="teardrop">
            <a:avLst>
              <a:gd name="adj" fmla="val 115000"/>
            </a:avLst>
          </a:prstGeom>
          <a:gradFill>
            <a:gsLst>
              <a:gs pos="0">
                <a:srgbClr val="5E81C9"/>
              </a:gs>
              <a:gs pos="50000">
                <a:srgbClr val="3B70C9"/>
              </a:gs>
              <a:gs pos="100000">
                <a:srgbClr val="2E60B8"/>
              </a:gs>
            </a:gsLst>
            <a:lin ang="5400000" scaled="0"/>
          </a:gradFill>
          <a:ln w="9525" cap="flat" cmpd="sng">
            <a:solidFill>
              <a:srgbClr val="4372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9156085" y="5391110"/>
            <a:ext cx="248896" cy="248896"/>
          </a:xfrm>
          <a:prstGeom prst="ellipse">
            <a:avLst/>
          </a:prstGeom>
          <a:solidFill>
            <a:schemeClr val="lt1">
              <a:alpha val="890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9506803" y="4001293"/>
            <a:ext cx="2916487" cy="128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2875" rIns="0" bIns="9525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Casual Wear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(Expert Sessions &amp; Workshops)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9506803" y="5289289"/>
            <a:ext cx="2916487" cy="45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2700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N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Saturday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28"/>
          <p:cNvCxnSpPr/>
          <p:nvPr/>
        </p:nvCxnSpPr>
        <p:spPr>
          <a:xfrm>
            <a:off x="9280533" y="4001293"/>
            <a:ext cx="0" cy="1287996"/>
          </a:xfrm>
          <a:prstGeom prst="straightConnector1">
            <a:avLst/>
          </a:prstGeom>
          <a:noFill/>
          <a:ln w="12700" cap="flat" cmpd="sng">
            <a:solidFill>
              <a:srgbClr val="4372C3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28"/>
          <p:cNvSpPr/>
          <p:nvPr/>
        </p:nvSpPr>
        <p:spPr>
          <a:xfrm>
            <a:off x="9238932" y="3960564"/>
            <a:ext cx="81457" cy="81457"/>
          </a:xfrm>
          <a:prstGeom prst="ellipse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>
            <a:spLocks noGrp="1"/>
          </p:cNvSpPr>
          <p:nvPr>
            <p:ph type="ctrTitle"/>
          </p:nvPr>
        </p:nvSpPr>
        <p:spPr>
          <a:xfrm>
            <a:off x="1496291" y="0"/>
            <a:ext cx="3422073" cy="451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b="1"/>
              <a:t>Daily Mantra to Glory…!!!</a:t>
            </a:r>
            <a:endParaRPr b="1"/>
          </a:p>
        </p:txBody>
      </p:sp>
      <p:pic>
        <p:nvPicPr>
          <p:cNvPr id="402" name="Google Shape;4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466211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0" descr="Notebook and pencil on desk"/>
          <p:cNvPicPr preferRelativeResize="0"/>
          <p:nvPr/>
        </p:nvPicPr>
        <p:blipFill rotWithShape="1">
          <a:blip r:embed="rId3">
            <a:alphaModFix/>
          </a:blip>
          <a:srcRect l="20753" t="9091" r="25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0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6862"/>
                </a:srgbClr>
              </a:gs>
              <a:gs pos="35000">
                <a:srgbClr val="FFFFFF">
                  <a:alpha val="76862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359663" y="843534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</a:pPr>
            <a:r>
              <a:rPr lang="en-IN" sz="2800">
                <a:latin typeface="Roboto Slab"/>
                <a:ea typeface="Roboto Slab"/>
                <a:cs typeface="Roboto Slab"/>
                <a:sym typeface="Roboto Slab"/>
              </a:rPr>
              <a:t>During The Course</a:t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9525" cap="flat" cmpd="sng">
            <a:solidFill>
              <a:srgbClr val="D5D5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0"/>
          <p:cNvSpPr txBox="1">
            <a:spLocks noGrp="1"/>
          </p:cNvSpPr>
          <p:nvPr>
            <p:ph type="body" idx="1"/>
          </p:nvPr>
        </p:nvSpPr>
        <p:spPr>
          <a:xfrm>
            <a:off x="359663" y="2452623"/>
            <a:ext cx="5764045" cy="428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All projects are compulsory to submit in Google Classroom.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Attendance should be more than 90% anyhow, to attend the examination.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All examinations, viva, projects etc. should be clear with overall 80</a:t>
            </a:r>
            <a:r>
              <a:rPr lang="en-IN" sz="2000" dirty="0" smtClean="0">
                <a:latin typeface="Calibri"/>
                <a:ea typeface="Calibri"/>
                <a:cs typeface="Calibri"/>
                <a:sym typeface="Calibri"/>
              </a:rPr>
              <a:t>%.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 dirty="0"/>
              <a:t>To get marks, tasks should be completed 100%. </a:t>
            </a:r>
            <a:endParaRPr sz="200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All 3 rounds (Technical, Practical &amp; HR) conducted after completion of course should be clear with 80% or above for Job Placement.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/>
          <p:nvPr/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1"/>
          <p:cNvSpPr txBox="1"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Slab"/>
              <a:buNone/>
            </a:pPr>
            <a:r>
              <a:rPr lang="en-IN" sz="4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Student Application types</a:t>
            </a:r>
            <a:endParaRPr/>
          </a:p>
        </p:txBody>
      </p:sp>
      <p:cxnSp>
        <p:nvCxnSpPr>
          <p:cNvPr id="420" name="Google Shape;420;p31"/>
          <p:cNvCxnSpPr/>
          <p:nvPr/>
        </p:nvCxnSpPr>
        <p:spPr>
          <a:xfrm rot="10800000">
            <a:off x="585216" y="2971800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FFFFFF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21" name="Google Shape;421;p31"/>
          <p:cNvGrpSpPr/>
          <p:nvPr/>
        </p:nvGrpSpPr>
        <p:grpSpPr>
          <a:xfrm>
            <a:off x="5373568" y="3542608"/>
            <a:ext cx="4607843" cy="2834174"/>
            <a:chOff x="0" y="905470"/>
            <a:chExt cx="6269100" cy="3761184"/>
          </a:xfrm>
        </p:grpSpPr>
        <p:sp>
          <p:nvSpPr>
            <p:cNvPr id="422" name="Google Shape;422;p31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1" descr="Diploma with solid fill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Certificate Application</a:t>
              </a:r>
              <a:endParaRPr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0" y="2995017"/>
              <a:ext cx="6269100" cy="1671600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1" descr="Office worker male with solid fill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Job Placement Application</a:t>
              </a:r>
              <a:endParaRPr/>
            </a:p>
          </p:txBody>
        </p:sp>
      </p:grpSp>
      <p:grpSp>
        <p:nvGrpSpPr>
          <p:cNvPr id="430" name="Google Shape;430;p31"/>
          <p:cNvGrpSpPr/>
          <p:nvPr/>
        </p:nvGrpSpPr>
        <p:grpSpPr>
          <a:xfrm>
            <a:off x="5373624" y="393554"/>
            <a:ext cx="4607843" cy="2834174"/>
            <a:chOff x="0" y="905470"/>
            <a:chExt cx="6269100" cy="3761184"/>
          </a:xfrm>
        </p:grpSpPr>
        <p:sp>
          <p:nvSpPr>
            <p:cNvPr id="431" name="Google Shape;431;p31"/>
            <p:cNvSpPr/>
            <p:nvPr/>
          </p:nvSpPr>
          <p:spPr>
            <a:xfrm>
              <a:off x="0" y="905470"/>
              <a:ext cx="6269038" cy="167163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05670" y="1281588"/>
              <a:ext cx="919400" cy="9194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 txBox="1"/>
            <p:nvPr/>
          </p:nvSpPr>
          <p:spPr>
            <a:xfrm>
              <a:off x="1930741" y="905470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IN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Leave Application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0" y="2995017"/>
              <a:ext cx="6269100" cy="1671600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505670" y="3371135"/>
              <a:ext cx="919400" cy="919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 txBox="1"/>
            <p:nvPr/>
          </p:nvSpPr>
          <p:spPr>
            <a:xfrm>
              <a:off x="1930741" y="2995017"/>
              <a:ext cx="4338296" cy="1671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6900" tIns="176900" rIns="176900" bIns="1769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IN" sz="2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 Time Application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0" y="0"/>
            <a:ext cx="12188952" cy="1899601"/>
          </a:xfrm>
          <a:custGeom>
            <a:avLst/>
            <a:gdLst/>
            <a:ahLst/>
            <a:cxnLst/>
            <a:rect l="l" t="t" r="r" b="b"/>
            <a:pathLst>
              <a:path w="12188952" h="1899601" extrusionOk="0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0" y="0"/>
            <a:ext cx="12192000" cy="1890722"/>
          </a:xfrm>
          <a:custGeom>
            <a:avLst/>
            <a:gdLst/>
            <a:ahLst/>
            <a:cxnLst/>
            <a:rect l="l" t="t" r="r" b="b"/>
            <a:pathLst>
              <a:path w="12192000" h="1890722" extrusionOk="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2"/>
          <p:cNvSpPr txBox="1"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Certificate Procedure</a:t>
            </a: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32"/>
          <p:cNvGrpSpPr/>
          <p:nvPr/>
        </p:nvGrpSpPr>
        <p:grpSpPr>
          <a:xfrm>
            <a:off x="1256171" y="3479521"/>
            <a:ext cx="9679657" cy="2376981"/>
            <a:chOff x="417971" y="1001497"/>
            <a:chExt cx="9679657" cy="2376981"/>
          </a:xfrm>
        </p:grpSpPr>
        <p:sp>
          <p:nvSpPr>
            <p:cNvPr id="449" name="Google Shape;449;p32"/>
            <p:cNvSpPr/>
            <p:nvPr/>
          </p:nvSpPr>
          <p:spPr>
            <a:xfrm>
              <a:off x="1212569" y="1001497"/>
              <a:ext cx="1300252" cy="130025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417971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 txBox="1"/>
            <p:nvPr/>
          </p:nvSpPr>
          <p:spPr>
            <a:xfrm>
              <a:off x="417971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Complete the course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4607673" y="1001497"/>
              <a:ext cx="1300252" cy="130025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3813074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 txBox="1"/>
            <p:nvPr/>
          </p:nvSpPr>
          <p:spPr>
            <a:xfrm>
              <a:off x="3813074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Fill the certificate form from Reception Desk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8002777" y="1001497"/>
              <a:ext cx="1300252" cy="13002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208178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 txBox="1"/>
            <p:nvPr/>
          </p:nvSpPr>
          <p:spPr>
            <a:xfrm>
              <a:off x="7208178" y="2658478"/>
              <a:ext cx="28894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 will be issued certificate within 15 working days.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0" y="0"/>
            <a:ext cx="12188952" cy="1899601"/>
          </a:xfrm>
          <a:custGeom>
            <a:avLst/>
            <a:gdLst/>
            <a:ahLst/>
            <a:cxnLst/>
            <a:rect l="l" t="t" r="r" b="b"/>
            <a:pathLst>
              <a:path w="12188952" h="1899601" extrusionOk="0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3"/>
          <p:cNvSpPr/>
          <p:nvPr/>
        </p:nvSpPr>
        <p:spPr>
          <a:xfrm>
            <a:off x="0" y="0"/>
            <a:ext cx="12192000" cy="1890722"/>
          </a:xfrm>
          <a:custGeom>
            <a:avLst/>
            <a:gdLst/>
            <a:ahLst/>
            <a:cxnLst/>
            <a:rect l="l" t="t" r="r" b="b"/>
            <a:pathLst>
              <a:path w="12192000" h="1890722" extrusionOk="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3571568" y="308744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Placement Procedure</a:t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33" descr="A close-up of a docum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8276" y="1373182"/>
            <a:ext cx="7772400" cy="548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0" y="0"/>
            <a:ext cx="12188952" cy="1899601"/>
          </a:xfrm>
          <a:custGeom>
            <a:avLst/>
            <a:gdLst/>
            <a:ahLst/>
            <a:cxnLst/>
            <a:rect l="l" t="t" r="r" b="b"/>
            <a:pathLst>
              <a:path w="12188952" h="1899601" extrusionOk="0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0" y="0"/>
            <a:ext cx="12192000" cy="1890722"/>
          </a:xfrm>
          <a:custGeom>
            <a:avLst/>
            <a:gdLst/>
            <a:ahLst/>
            <a:cxnLst/>
            <a:rect l="l" t="t" r="r" b="b"/>
            <a:pathLst>
              <a:path w="12192000" h="1890722" extrusionOk="0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4"/>
          <p:cNvSpPr txBox="1"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</a:pPr>
            <a:r>
              <a:rPr lang="en-IN" sz="4000">
                <a:latin typeface="Roboto Slab"/>
                <a:ea typeface="Roboto Slab"/>
                <a:cs typeface="Roboto Slab"/>
                <a:sym typeface="Roboto Slab"/>
              </a:rPr>
              <a:t>Mediums of Further Communication</a:t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0" y="52452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4"/>
          <p:cNvSpPr txBox="1">
            <a:spLocks noGrp="1"/>
          </p:cNvSpPr>
          <p:nvPr>
            <p:ph type="body" idx="1"/>
          </p:nvPr>
        </p:nvSpPr>
        <p:spPr>
          <a:xfrm>
            <a:off x="838200" y="2478024"/>
            <a:ext cx="10515600" cy="437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Register E-mail Address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Messages on registered mobile number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dirty="0"/>
              <a:t>Mobile Student App</a:t>
            </a:r>
            <a:endParaRPr sz="22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WhatsApp</a:t>
            </a:r>
            <a:endParaRPr dirty="0"/>
          </a:p>
          <a:p>
            <a:pPr marL="22860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Note: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If your numbers are being changed then inform to admission department.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-"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Let’s change your Gmail name like “GRID-Name”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 dirty="0">
                <a:latin typeface="Calibri"/>
                <a:ea typeface="Calibri"/>
                <a:cs typeface="Calibri"/>
                <a:sym typeface="Calibri"/>
              </a:rPr>
              <a:t>	Ex: 1234 John Doe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IN" sz="2200" dirty="0"/>
              <a:t>- Your parent's number should be registered properly. Any wrong data may affect your gov. Approved Certificate.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t="17452" r="9091" b="106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13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5441038" cy="320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Slab"/>
              <a:buNone/>
            </a:pPr>
            <a:r>
              <a:rPr lang="en-IN" sz="4800">
                <a:latin typeface="Roboto Slab"/>
                <a:ea typeface="Roboto Slab"/>
                <a:cs typeface="Roboto Slab"/>
                <a:sym typeface="Roboto Slab"/>
              </a:rPr>
              <a:t>Welcome &amp; Congratulations</a:t>
            </a:r>
            <a:br>
              <a:rPr lang="en-IN" sz="48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600">
                <a:latin typeface="Roboto Slab"/>
                <a:ea typeface="Roboto Slab"/>
                <a:cs typeface="Roboto Slab"/>
                <a:sym typeface="Roboto Slab"/>
              </a:rPr>
              <a:t>for being lucky</a:t>
            </a:r>
            <a:br>
              <a:rPr lang="en-IN" sz="3600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600">
                <a:latin typeface="Roboto Slab"/>
                <a:ea typeface="Roboto Slab"/>
                <a:cs typeface="Roboto Slab"/>
                <a:sym typeface="Roboto Slab"/>
              </a:rPr>
              <a:t>to Get Admission in RNW</a:t>
            </a:r>
            <a:endParaRPr sz="3600"/>
          </a:p>
        </p:txBody>
      </p:sp>
      <p:sp>
        <p:nvSpPr>
          <p:cNvPr id="117" name="Google Shape;117;p17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6492240" y="0"/>
            <a:ext cx="5699760" cy="6858000"/>
          </a:xfrm>
          <a:custGeom>
            <a:avLst/>
            <a:gdLst/>
            <a:ahLst/>
            <a:cxnLst/>
            <a:rect l="l" t="t" r="r" b="b"/>
            <a:pathLst>
              <a:path w="5588548" h="6858000" extrusionOk="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0800000" algn="r" rotWithShape="0">
              <a:srgbClr val="D8D8D8">
                <a:alpha val="2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6501384" y="0"/>
            <a:ext cx="5690616" cy="6858000"/>
          </a:xfrm>
          <a:custGeom>
            <a:avLst/>
            <a:gdLst/>
            <a:ahLst/>
            <a:cxnLst/>
            <a:rect l="l" t="t" r="r" b="b"/>
            <a:pathLst>
              <a:path w="5690616" h="6858000" extrusionOk="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5"/>
          <p:cNvSpPr/>
          <p:nvPr/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5"/>
          <p:cNvSpPr txBox="1">
            <a:spLocks noGrp="1"/>
          </p:cNvSpPr>
          <p:nvPr>
            <p:ph type="body" idx="1"/>
          </p:nvPr>
        </p:nvSpPr>
        <p:spPr>
          <a:xfrm>
            <a:off x="6863787" y="4491384"/>
            <a:ext cx="5171278" cy="208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400">
                <a:latin typeface="Roboto"/>
                <a:ea typeface="Roboto"/>
                <a:cs typeface="Roboto"/>
                <a:sym typeface="Roboto"/>
              </a:rPr>
              <a:t>Stay Away from Gossiping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IN" sz="2400">
                <a:latin typeface="Roboto"/>
                <a:ea typeface="Roboto"/>
                <a:cs typeface="Roboto"/>
                <a:sym typeface="Roboto"/>
              </a:rPr>
              <a:t>For any Feedback or Suggestions, scan the given code attached to the exit door of the branch or Contact the Branch Head of your branch.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8477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 descr="A person whispering to another pers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63787" y="942702"/>
            <a:ext cx="5171278" cy="344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6"/>
          <p:cNvSpPr txBox="1"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 Slab"/>
              <a:buNone/>
            </a:pPr>
            <a:r>
              <a:rPr lang="en-IN" sz="5200">
                <a:latin typeface="Roboto Slab"/>
                <a:ea typeface="Roboto Slab"/>
                <a:cs typeface="Roboto Slab"/>
                <a:sym typeface="Roboto Slab"/>
              </a:rPr>
              <a:t>Whom to Call for Any Problems?</a:t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36"/>
          <p:cNvGrpSpPr/>
          <p:nvPr/>
        </p:nvGrpSpPr>
        <p:grpSpPr>
          <a:xfrm>
            <a:off x="639270" y="3357020"/>
            <a:ext cx="6244957" cy="2823150"/>
            <a:chOff x="0" y="1172"/>
            <a:chExt cx="6244957" cy="2823150"/>
          </a:xfrm>
        </p:grpSpPr>
        <p:sp>
          <p:nvSpPr>
            <p:cNvPr id="499" name="Google Shape;499;p36"/>
            <p:cNvSpPr/>
            <p:nvPr/>
          </p:nvSpPr>
          <p:spPr>
            <a:xfrm>
              <a:off x="0" y="1172"/>
              <a:ext cx="6244957" cy="59434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179790" y="134900"/>
              <a:ext cx="326891" cy="3268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686471" y="1172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 txBox="1"/>
            <p:nvPr/>
          </p:nvSpPr>
          <p:spPr>
            <a:xfrm>
              <a:off x="686471" y="1172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00" tIns="62900" rIns="62900" bIns="62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 will Find this Post on Noticeboard at your Branch.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0" y="744107"/>
              <a:ext cx="6244957" cy="59434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179790" y="877835"/>
              <a:ext cx="326891" cy="3268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86471" y="744107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 txBox="1"/>
            <p:nvPr/>
          </p:nvSpPr>
          <p:spPr>
            <a:xfrm>
              <a:off x="686471" y="744107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00" tIns="62900" rIns="62900" bIns="62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Scan Code to say any problem.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0" y="1487041"/>
              <a:ext cx="6244957" cy="59434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79790" y="1620769"/>
              <a:ext cx="326891" cy="32689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686471" y="1487041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6"/>
            <p:cNvSpPr txBox="1"/>
            <p:nvPr/>
          </p:nvSpPr>
          <p:spPr>
            <a:xfrm>
              <a:off x="686471" y="1487041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00" tIns="62900" rIns="62900" bIns="62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message will be passed directly to the Founder of RNW.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0" y="2229975"/>
              <a:ext cx="6244957" cy="594347"/>
            </a:xfrm>
            <a:prstGeom prst="roundRect">
              <a:avLst>
                <a:gd name="adj" fmla="val 10000"/>
              </a:avLst>
            </a:prstGeom>
            <a:solidFill>
              <a:srgbClr val="CCD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179790" y="2363703"/>
              <a:ext cx="326891" cy="32689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686471" y="2229975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6"/>
            <p:cNvSpPr txBox="1"/>
            <p:nvPr/>
          </p:nvSpPr>
          <p:spPr>
            <a:xfrm>
              <a:off x="686471" y="2229975"/>
              <a:ext cx="5558485" cy="59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900" tIns="62900" rIns="62900" bIns="62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IN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Your Identity will be secured.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5" name="Google Shape;515;p36" descr="A schedule of a weekly schedu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00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7"/>
          <p:cNvSpPr txBox="1">
            <a:spLocks noGrp="1"/>
          </p:cNvSpPr>
          <p:nvPr>
            <p:ph type="ctrTitle"/>
          </p:nvPr>
        </p:nvSpPr>
        <p:spPr>
          <a:xfrm>
            <a:off x="-32103" y="2112649"/>
            <a:ext cx="4197926" cy="211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3600" b="1"/>
              <a:t>Communication channel for any queries</a:t>
            </a:r>
            <a:endParaRPr/>
          </a:p>
        </p:txBody>
      </p:sp>
      <p:pic>
        <p:nvPicPr>
          <p:cNvPr id="521" name="Google Shape;5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873" y="856200"/>
            <a:ext cx="7721379" cy="51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IN">
                <a:latin typeface="Roboto Slab"/>
                <a:ea typeface="Roboto Slab"/>
                <a:cs typeface="Roboto Slab"/>
                <a:sym typeface="Roboto Slab"/>
              </a:rPr>
              <a:t>Social Medias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27" name="Google Shape;527;p38"/>
          <p:cNvGrpSpPr/>
          <p:nvPr/>
        </p:nvGrpSpPr>
        <p:grpSpPr>
          <a:xfrm>
            <a:off x="838200" y="2217981"/>
            <a:ext cx="10515600" cy="4268161"/>
            <a:chOff x="0" y="41588"/>
            <a:chExt cx="10515600" cy="4268161"/>
          </a:xfrm>
        </p:grpSpPr>
        <p:sp>
          <p:nvSpPr>
            <p:cNvPr id="528" name="Google Shape;528;p38"/>
            <p:cNvSpPr/>
            <p:nvPr/>
          </p:nvSpPr>
          <p:spPr>
            <a:xfrm>
              <a:off x="0" y="27774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525780" y="41588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8"/>
            <p:cNvSpPr txBox="1"/>
            <p:nvPr/>
          </p:nvSpPr>
          <p:spPr>
            <a:xfrm>
              <a:off x="548837" y="6464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Website                       www.rnwmultimedia.edu.in/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0" y="100350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525780" y="767349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8"/>
            <p:cNvSpPr txBox="1"/>
            <p:nvPr/>
          </p:nvSpPr>
          <p:spPr>
            <a:xfrm>
              <a:off x="548837" y="79040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Facebook                     Red &amp; White Multimedia Education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0" y="172926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525780" y="1493108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8"/>
            <p:cNvSpPr txBox="1"/>
            <p:nvPr/>
          </p:nvSpPr>
          <p:spPr>
            <a:xfrm>
              <a:off x="548837" y="151616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Instagram                     rnwmultimedia_official</a:t>
              </a:r>
              <a:endPara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0" y="2455028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525780" y="2218868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8"/>
            <p:cNvSpPr txBox="1"/>
            <p:nvPr/>
          </p:nvSpPr>
          <p:spPr>
            <a:xfrm>
              <a:off x="548837" y="2241925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LinkedIn                       Red &amp; White Multimedia Education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0" y="3180789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525780" y="2944629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8"/>
            <p:cNvSpPr txBox="1"/>
            <p:nvPr/>
          </p:nvSpPr>
          <p:spPr>
            <a:xfrm>
              <a:off x="548837" y="296768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Twitter                         Red &amp; White Multimedia Education </a:t>
              </a:r>
              <a:r>
                <a:rPr lang="en-IN" sz="16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</a:t>
              </a: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@rnw_multimedia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0" y="3906549"/>
              <a:ext cx="10515600" cy="403200"/>
            </a:xfrm>
            <a:prstGeom prst="rect">
              <a:avLst/>
            </a:prstGeom>
            <a:solidFill>
              <a:schemeClr val="lt1">
                <a:alpha val="89019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525780" y="3670389"/>
              <a:ext cx="7360920" cy="47232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8"/>
            <p:cNvSpPr txBox="1"/>
            <p:nvPr/>
          </p:nvSpPr>
          <p:spPr>
            <a:xfrm>
              <a:off x="548837" y="3693446"/>
              <a:ext cx="7314806" cy="426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225" tIns="0" rIns="2782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YouTube                      Red &amp; White Multimedia Education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8"/>
          <p:cNvSpPr txBox="1"/>
          <p:nvPr/>
        </p:nvSpPr>
        <p:spPr>
          <a:xfrm>
            <a:off x="838200" y="1471682"/>
            <a:ext cx="862584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&amp; Follow to get any information &amp; stay updated.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38" descr="A qr code with black squar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4150" y="365131"/>
            <a:ext cx="1693761" cy="1693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8" descr="A close up image of chess pawns"/>
          <p:cNvPicPr preferRelativeResize="0"/>
          <p:nvPr/>
        </p:nvPicPr>
        <p:blipFill rotWithShape="1">
          <a:blip r:embed="rId3">
            <a:alphaModFix/>
          </a:blip>
          <a:srcRect l="933" t="9091" r="2351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8823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477980" y="1122362"/>
            <a:ext cx="5237019" cy="384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4054"/>
              <a:buNone/>
            </a:pPr>
            <a: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Thanks to your Parents also for taking right decision for your </a:t>
            </a:r>
            <a:b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700" b="1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Bright Career</a:t>
            </a:r>
            <a: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br>
              <a:rPr lang="en-IN" sz="37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 sz="37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18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1E1E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4901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lab"/>
              <a:buNone/>
            </a:pPr>
            <a:r>
              <a:rPr lang="en-IN" sz="3200" b="1">
                <a:latin typeface="Roboto Slab"/>
                <a:ea typeface="Roboto Slab"/>
                <a:cs typeface="Roboto Slab"/>
                <a:sym typeface="Roboto Slab"/>
              </a:rPr>
              <a:t>About Red &amp; White Multimedia Education</a:t>
            </a:r>
            <a:br>
              <a:rPr lang="en-IN" sz="3200" b="1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3200">
                <a:latin typeface="Roboto Slab"/>
                <a:ea typeface="Roboto Slab"/>
                <a:cs typeface="Roboto Slab"/>
                <a:sym typeface="Roboto Slab"/>
              </a:rPr>
              <a:t>Established in 2008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1115568" y="2481943"/>
            <a:ext cx="10168128" cy="369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 b="1"/>
              <a:t>Vision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IN" sz="1600"/>
              <a:t>“To make every student industry ready and facilitate education in every house.” </a:t>
            </a:r>
            <a:endParaRPr sz="10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600" b="1"/>
              <a:t>Mission (RNW In 2026)</a:t>
            </a:r>
            <a:endParaRPr sz="1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IN" sz="1400"/>
              <a:t>150+ Branches in Pan India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IN" sz="1400"/>
              <a:t>RNW Skill University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IN" sz="1600" b="1"/>
              <a:t>The main objectives of the organization:</a:t>
            </a:r>
            <a:endParaRPr sz="160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IN" sz="1400"/>
              <a:t>To make every student a bright career by imparting practical and business-oriented as well as job-oriented teaching in the rapidly developing IT and DESIGNING field in today's time according to their skills.</a:t>
            </a:r>
            <a:r>
              <a:rPr lang="en-IN" sz="1400">
                <a:latin typeface="Roboto"/>
                <a:ea typeface="Roboto"/>
                <a:cs typeface="Roboto"/>
                <a:sym typeface="Roboto"/>
              </a:rPr>
              <a:t>  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4609070" y="264434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t="6081" b="39041"/>
          <a:stretch/>
        </p:blipFill>
        <p:spPr>
          <a:xfrm>
            <a:off x="20" y="10"/>
            <a:ext cx="12191980" cy="4465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Slab"/>
              <a:buNone/>
            </a:pPr>
            <a:r>
              <a:rPr lang="en-IN" sz="2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5 Pillars of RNW</a:t>
            </a:r>
            <a:endParaRPr sz="28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4" y="4142"/>
            <a:ext cx="12184636" cy="685385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20"/>
          <p:cNvGraphicFramePr/>
          <p:nvPr/>
        </p:nvGraphicFramePr>
        <p:xfrm>
          <a:off x="566738" y="4956175"/>
          <a:ext cx="11120425" cy="1761150"/>
        </p:xfrm>
        <a:graphic>
          <a:graphicData uri="http://schemas.openxmlformats.org/drawingml/2006/table">
            <a:tbl>
              <a:tblPr firstRow="1" bandRow="1">
                <a:noFill/>
                <a:tableStyleId>{30B99D52-3C2A-45A6-B50F-4CB0A61EC3C5}</a:tableStyleId>
              </a:tblPr>
              <a:tblGrid>
                <a:gridCol w="1112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61150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strike="noStrike" cap="none">
                          <a:solidFill>
                            <a:srgbClr val="FFFFFF"/>
                          </a:solidFill>
                        </a:rPr>
                        <a:t>RWn. Hitesh Desai (Founder)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strike="noStrike" cap="none">
                          <a:solidFill>
                            <a:srgbClr val="FFFFFF"/>
                          </a:solidFill>
                        </a:rPr>
                        <a:t>RWn. Hasmukh Rafaliya (Founder) 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strike="noStrike" cap="none">
                          <a:solidFill>
                            <a:srgbClr val="FFFFFF"/>
                          </a:solidFill>
                        </a:rPr>
                        <a:t>RWn. Parth Shiyani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strike="noStrike" cap="none">
                          <a:solidFill>
                            <a:srgbClr val="FFFFFF"/>
                          </a:solidFill>
                        </a:rPr>
                        <a:t>RWn. Pradip Malaviya </a:t>
                      </a:r>
                      <a:endParaRPr/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2000" u="none" strike="noStrike" cap="none">
                          <a:solidFill>
                            <a:srgbClr val="FFFFFF"/>
                          </a:solidFill>
                        </a:rPr>
                        <a:t>RWn. Mehul Kachhadiya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0" name="Google Shape;150;p20"/>
          <p:cNvSpPr/>
          <p:nvPr/>
        </p:nvSpPr>
        <p:spPr>
          <a:xfrm>
            <a:off x="3664" y="4104478"/>
            <a:ext cx="9382538" cy="68580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IN" sz="32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Board of Directors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0" y="541718"/>
            <a:ext cx="128016" cy="719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98772" y="192403"/>
            <a:ext cx="101682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Slab"/>
              <a:buNone/>
            </a:pPr>
            <a:r>
              <a:rPr lang="en-IN" sz="3200" b="1">
                <a:latin typeface="Roboto Slab"/>
                <a:ea typeface="Roboto Slab"/>
                <a:cs typeface="Roboto Slab"/>
                <a:sym typeface="Roboto Slab"/>
              </a:rPr>
              <a:t>Branches in Gujarat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375" y="930475"/>
            <a:ext cx="8559426" cy="57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60125" y="539500"/>
            <a:ext cx="10278000" cy="29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lang="en-IN" sz="41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AUTHORIZATION </a:t>
            </a:r>
            <a:b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b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4100" b="1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SKILL &amp; WILL </a:t>
            </a:r>
            <a: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</a:t>
            </a:r>
            <a:b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IN" sz="41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STUDENTS.</a:t>
            </a:r>
            <a:endParaRPr/>
          </a:p>
        </p:txBody>
      </p:sp>
      <p:pic>
        <p:nvPicPr>
          <p:cNvPr id="163" name="Google Shape;163;p22" descr="A logo for a national skill development corporation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6117" y="4289601"/>
            <a:ext cx="2304288" cy="1728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369583" y="4612201"/>
            <a:ext cx="1872698" cy="121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/>
          <a:p>
            <a:pPr marL="0" marR="0" lvl="0" indent="0" algn="l" rtl="0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NSQF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Skill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Qualification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/>
          </a:p>
        </p:txBody>
      </p:sp>
      <p:pic>
        <p:nvPicPr>
          <p:cNvPr id="165" name="Google Shape;165;p22" descr="A logo with a silhouette of a person's hea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398" y="4612201"/>
            <a:ext cx="2304288" cy="108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r="67538" b="10113"/>
          <a:stretch/>
        </p:blipFill>
        <p:spPr>
          <a:xfrm>
            <a:off x="6438813" y="4495496"/>
            <a:ext cx="1020695" cy="131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 descr="A logo for a company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33960" y="4870335"/>
            <a:ext cx="2304288" cy="5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>
                <a:solidFill>
                  <a:schemeClr val="lt1"/>
                </a:solidFill>
              </a:rPr>
              <a:t>Courses Available</a:t>
            </a:r>
            <a:endParaRPr/>
          </a:p>
        </p:txBody>
      </p:sp>
      <p:grpSp>
        <p:nvGrpSpPr>
          <p:cNvPr id="175" name="Google Shape;175;p23"/>
          <p:cNvGrpSpPr/>
          <p:nvPr/>
        </p:nvGrpSpPr>
        <p:grpSpPr>
          <a:xfrm>
            <a:off x="0" y="202912"/>
            <a:ext cx="1910252" cy="709660"/>
            <a:chOff x="2267504" y="2540250"/>
            <a:chExt cx="1990951" cy="739640"/>
          </a:xfrm>
        </p:grpSpPr>
        <p:sp>
          <p:nvSpPr>
            <p:cNvPr id="176" name="Google Shape;176;p23"/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/>
              <a:ahLst/>
              <a:cxnLst/>
              <a:rect l="l" t="t" r="r" b="b"/>
              <a:pathLst>
                <a:path w="1990951" h="286230" extrusionOk="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3"/>
          <p:cNvSpPr/>
          <p:nvPr/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4109667" y="5539935"/>
            <a:ext cx="975169" cy="975171"/>
            <a:chOff x="5829300" y="3162300"/>
            <a:chExt cx="532256" cy="532257"/>
          </a:xfrm>
        </p:grpSpPr>
        <p:sp>
          <p:nvSpPr>
            <p:cNvPr id="181" name="Google Shape;181;p23"/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/>
              <a:ahLst/>
              <a:cxnLst/>
              <a:rect l="l" t="t" r="r" b="b"/>
              <a:pathLst>
                <a:path w="112966" h="112966" extrusionOk="0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/>
              <a:ahLst/>
              <a:cxnLst/>
              <a:rect l="l" t="t" r="r" b="b"/>
              <a:pathLst>
                <a:path w="294131" h="294131" extrusionOk="0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/>
              <a:ahLst/>
              <a:cxnLst/>
              <a:rect l="l" t="t" r="r" b="b"/>
              <a:pathLst>
                <a:path w="337184" h="337280" extrusionOk="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/>
              <a:ahLst/>
              <a:cxnLst/>
              <a:rect l="l" t="t" r="r" b="b"/>
              <a:pathLst>
                <a:path w="364617" h="364617" extrusionOk="0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/>
              <a:ahLst/>
              <a:cxnLst/>
              <a:rect l="l" t="t" r="r" b="b"/>
              <a:pathLst>
                <a:path w="380238" h="380238" extrusionOk="0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/>
              <a:ahLst/>
              <a:cxnLst/>
              <a:rect l="l" t="t" r="r" b="b"/>
              <a:pathLst>
                <a:path w="385191" h="385191" extrusionOk="0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/>
              <a:ahLst/>
              <a:cxnLst/>
              <a:rect l="l" t="t" r="r" b="b"/>
              <a:pathLst>
                <a:path w="379761" h="380237" extrusionOk="0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/>
              <a:ahLst/>
              <a:cxnLst/>
              <a:rect l="l" t="t" r="r" b="b"/>
              <a:pathLst>
                <a:path w="364807" h="364807" extrusionOk="0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/>
              <a:ahLst/>
              <a:cxnLst/>
              <a:rect l="l" t="t" r="r" b="b"/>
              <a:pathLst>
                <a:path w="337280" h="337280" extrusionOk="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/>
              <a:ahLst/>
              <a:cxnLst/>
              <a:rect l="l" t="t" r="r" b="b"/>
              <a:pathLst>
                <a:path w="294227" h="294132" extrusionOk="0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/>
              <a:ahLst/>
              <a:cxnLst/>
              <a:rect l="l" t="t" r="r" b="b"/>
              <a:pathLst>
                <a:path w="230314" h="230314" extrusionOk="0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/>
              <a:ahLst/>
              <a:cxnLst/>
              <a:rect l="l" t="t" r="r" b="b"/>
              <a:pathLst>
                <a:path w="112871" h="112871" extrusionOk="0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5484139" y="481127"/>
            <a:ext cx="6301601" cy="5871633"/>
            <a:chOff x="0" y="3587"/>
            <a:chExt cx="6301601" cy="5871633"/>
          </a:xfrm>
        </p:grpSpPr>
        <p:sp>
          <p:nvSpPr>
            <p:cNvPr id="195" name="Google Shape;195;p23"/>
            <p:cNvSpPr/>
            <p:nvPr/>
          </p:nvSpPr>
          <p:spPr>
            <a:xfrm>
              <a:off x="0" y="3587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82171" y="139086"/>
              <a:ext cx="331220" cy="33122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695562" y="3587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695562" y="3587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Programming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3531283" y="3587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3531283" y="3587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Software Development Foundation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Python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0" y="756361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82171" y="891860"/>
              <a:ext cx="331220" cy="33122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695562" y="75636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695562" y="75636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Designing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3531283" y="75636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3531283" y="75636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UI/UX Design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Graphics Design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0" y="1509134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82171" y="1644633"/>
              <a:ext cx="331220" cy="331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695562" y="1509134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 txBox="1"/>
            <p:nvPr/>
          </p:nvSpPr>
          <p:spPr>
            <a:xfrm>
              <a:off x="695562" y="1509134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 Development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3531283" y="1509134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 txBox="1"/>
            <p:nvPr/>
          </p:nvSpPr>
          <p:spPr>
            <a:xfrm>
              <a:off x="3531283" y="1509134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Front-end Development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Back-end Development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Fullstack Development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0" y="2261908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82171" y="2397407"/>
              <a:ext cx="331220" cy="331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695562" y="2261908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695562" y="2261908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 Development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3531283" y="2261908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 txBox="1"/>
            <p:nvPr/>
          </p:nvSpPr>
          <p:spPr>
            <a:xfrm>
              <a:off x="3531283" y="2261908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Android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iOS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Flutter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0" y="3014681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82171" y="3150181"/>
              <a:ext cx="331220" cy="33122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695562" y="301468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695562" y="3014681"/>
              <a:ext cx="2835720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Gaming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3531283" y="301468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3531283" y="3014681"/>
              <a:ext cx="2769637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Game Design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385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IN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Game Development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0" y="3767455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82171" y="3902954"/>
              <a:ext cx="331220" cy="33122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695562" y="3767455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695562" y="3767455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Animation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0" y="4520229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82171" y="4655728"/>
              <a:ext cx="331220" cy="33122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695562" y="4520229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 txBox="1"/>
            <p:nvPr/>
          </p:nvSpPr>
          <p:spPr>
            <a:xfrm>
              <a:off x="695562" y="4520229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AI/ML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0" y="5273002"/>
              <a:ext cx="6301601" cy="602218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82171" y="5408501"/>
              <a:ext cx="331220" cy="33122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695562" y="5273002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 txBox="1"/>
            <p:nvPr/>
          </p:nvSpPr>
          <p:spPr>
            <a:xfrm>
              <a:off x="695562" y="5273002"/>
              <a:ext cx="5605358" cy="602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3725" tIns="63725" rIns="63725" bIns="63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AR/VR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 Slab"/>
              <a:buNone/>
            </a:pPr>
            <a:r>
              <a:rPr lang="en-IN" sz="2000">
                <a:latin typeface="Roboto Slab"/>
                <a:ea typeface="Roboto Slab"/>
                <a:cs typeface="Roboto Slab"/>
                <a:sym typeface="Roboto Slab"/>
              </a:rPr>
              <a:t>Skill Identification Module</a:t>
            </a:r>
            <a:r>
              <a:rPr lang="en-IN" sz="5200" b="1">
                <a:latin typeface="Roboto Slab"/>
                <a:ea typeface="Roboto Slab"/>
                <a:cs typeface="Roboto Slab"/>
                <a:sym typeface="Roboto Slab"/>
              </a:rPr>
              <a:t/>
            </a:r>
            <a:br>
              <a:rPr lang="en-IN" sz="5200" b="1"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IN" sz="5200" b="1">
                <a:latin typeface="Roboto Slab"/>
                <a:ea typeface="Roboto Slab"/>
                <a:cs typeface="Roboto Slab"/>
                <a:sym typeface="Roboto Slab"/>
              </a:rPr>
              <a:t>GIM</a:t>
            </a:r>
            <a:r>
              <a:rPr lang="en-IN" sz="5200">
                <a:latin typeface="Roboto Slab"/>
                <a:ea typeface="Roboto Slab"/>
                <a:cs typeface="Roboto Slab"/>
                <a:sym typeface="Roboto Slab"/>
              </a:rPr>
              <a:t> – Graduate in Multimedia</a:t>
            </a: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1050535" y="2295515"/>
            <a:ext cx="10090929" cy="3411557"/>
            <a:chOff x="212335" y="469890"/>
            <a:chExt cx="10090929" cy="3411557"/>
          </a:xfrm>
        </p:grpSpPr>
        <p:sp>
          <p:nvSpPr>
            <p:cNvPr id="244" name="Google Shape;244;p24"/>
            <p:cNvSpPr/>
            <p:nvPr/>
          </p:nvSpPr>
          <p:spPr>
            <a:xfrm>
              <a:off x="212335" y="469890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492877" y="750432"/>
              <a:ext cx="774830" cy="77483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1834517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Prototype (Drawing)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532139" y="469890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812681" y="750432"/>
              <a:ext cx="774830" cy="77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7154322" y="469890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Design &amp; Creativity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212335" y="2545532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492877" y="2826074"/>
              <a:ext cx="774830" cy="77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4"/>
            <p:cNvSpPr txBox="1"/>
            <p:nvPr/>
          </p:nvSpPr>
          <p:spPr>
            <a:xfrm>
              <a:off x="1834517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Imagination or Coding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5532139" y="2545532"/>
              <a:ext cx="1335915" cy="133591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5812681" y="2826074"/>
              <a:ext cx="774830" cy="77483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7154322" y="2545532"/>
              <a:ext cx="3148942" cy="1335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IN"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Logic (Foundation of Programming &amp; Development)</a:t>
              </a: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Widescreen</PresentationFormat>
  <Paragraphs>134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Roboto</vt:lpstr>
      <vt:lpstr>Roboto Slab</vt:lpstr>
      <vt:lpstr>Calibri</vt:lpstr>
      <vt:lpstr>Office Theme</vt:lpstr>
      <vt:lpstr>Office Theme</vt:lpstr>
      <vt:lpstr>Office Theme</vt:lpstr>
      <vt:lpstr>PowerPoint Presentation</vt:lpstr>
      <vt:lpstr>Welcome &amp; Congratulations for being lucky to Get Admission in RNW</vt:lpstr>
      <vt:lpstr>Thanks to your Parents also for taking right decision for your  Bright Career. </vt:lpstr>
      <vt:lpstr>About Red &amp; White Multimedia Education Established in 2008</vt:lpstr>
      <vt:lpstr>5 Pillars of RNW</vt:lpstr>
      <vt:lpstr>Branches in Gujarat</vt:lpstr>
      <vt:lpstr>OUR AUTHORIZATION  FOR  SKILL &amp; WILL DEVELOPMENT  OF STUDENTS.</vt:lpstr>
      <vt:lpstr>Courses Available</vt:lpstr>
      <vt:lpstr>Skill Identification Module GIM – Graduate in Multimedia</vt:lpstr>
      <vt:lpstr>  Lecture schedule    Note: This schedule is applicable to the GIM course only.</vt:lpstr>
      <vt:lpstr>Daily  1Hour Lecture Flow</vt:lpstr>
      <vt:lpstr>PowerPoint Presentation</vt:lpstr>
      <vt:lpstr>Weekly schedule</vt:lpstr>
      <vt:lpstr>Daily Mantra to Glory…!!!</vt:lpstr>
      <vt:lpstr>During The Course</vt:lpstr>
      <vt:lpstr>Student Application types</vt:lpstr>
      <vt:lpstr>Certificate Procedure</vt:lpstr>
      <vt:lpstr>Placement Procedure</vt:lpstr>
      <vt:lpstr>Mediums of Further Communication</vt:lpstr>
      <vt:lpstr>PowerPoint Presentation</vt:lpstr>
      <vt:lpstr>Whom to Call for Any Problems?</vt:lpstr>
      <vt:lpstr>Communication channel for any queries</vt:lpstr>
      <vt:lpstr>Social Medias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DELL</cp:lastModifiedBy>
  <cp:revision>1</cp:revision>
  <dcterms:modified xsi:type="dcterms:W3CDTF">2024-01-03T08:35:15Z</dcterms:modified>
</cp:coreProperties>
</file>